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F2953-F686-4A66-937D-0B82B75EC9F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684415-05B2-4256-882D-B022233B15AC}">
      <dgm:prSet phldrT="[Текст]"/>
      <dgm:spPr/>
      <dgm:t>
        <a:bodyPr/>
        <a:lstStyle/>
        <a:p>
          <a:endParaRPr lang="ru-RU" dirty="0"/>
        </a:p>
      </dgm:t>
    </dgm:pt>
    <dgm:pt modelId="{B84D197C-924C-45B9-8827-9102391F82F9}" type="parTrans" cxnId="{1D9D279C-6655-4A6E-91B9-BA45EFDC4DB6}">
      <dgm:prSet/>
      <dgm:spPr/>
      <dgm:t>
        <a:bodyPr/>
        <a:lstStyle/>
        <a:p>
          <a:endParaRPr lang="ru-RU"/>
        </a:p>
      </dgm:t>
    </dgm:pt>
    <dgm:pt modelId="{53866C3B-952C-407F-A6C3-92C2C14D8206}" type="sibTrans" cxnId="{1D9D279C-6655-4A6E-91B9-BA45EFDC4DB6}">
      <dgm:prSet/>
      <dgm:spPr/>
      <dgm:t>
        <a:bodyPr/>
        <a:lstStyle/>
        <a:p>
          <a:endParaRPr lang="ru-RU"/>
        </a:p>
      </dgm:t>
    </dgm:pt>
    <dgm:pt modelId="{7DE0E006-8C9B-40C2-B2FD-20D8B7DDD2FC}">
      <dgm:prSet phldrT="[Текст]"/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культурно-развивающей среды в ДОУ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14879C-F11A-4DFF-9440-8CAF2E9D0573}" type="parTrans" cxnId="{674C412C-B35B-4F1D-A9EA-4A163E214205}">
      <dgm:prSet/>
      <dgm:spPr/>
      <dgm:t>
        <a:bodyPr/>
        <a:lstStyle/>
        <a:p>
          <a:endParaRPr lang="ru-RU"/>
        </a:p>
      </dgm:t>
    </dgm:pt>
    <dgm:pt modelId="{1D62968E-1EDE-4E38-8DA1-F8A5892C2C0F}" type="sibTrans" cxnId="{674C412C-B35B-4F1D-A9EA-4A163E214205}">
      <dgm:prSet/>
      <dgm:spPr/>
      <dgm:t>
        <a:bodyPr/>
        <a:lstStyle/>
        <a:p>
          <a:endParaRPr lang="ru-RU"/>
        </a:p>
      </dgm:t>
    </dgm:pt>
    <dgm:pt modelId="{DD192470-83B7-4C4D-B39B-2A28D2DDB3A4}">
      <dgm:prSet phldrT="[Текст]"/>
      <dgm:spPr/>
      <dgm:t>
        <a:bodyPr/>
        <a:lstStyle/>
        <a:p>
          <a:endParaRPr lang="ru-RU" dirty="0"/>
        </a:p>
      </dgm:t>
    </dgm:pt>
    <dgm:pt modelId="{5B0C7BA4-62A0-4349-B8B9-AFD61602D6A6}" type="parTrans" cxnId="{CE9057A8-C5DB-4A5B-89CB-93357C3BF4F5}">
      <dgm:prSet/>
      <dgm:spPr/>
      <dgm:t>
        <a:bodyPr/>
        <a:lstStyle/>
        <a:p>
          <a:endParaRPr lang="ru-RU"/>
        </a:p>
      </dgm:t>
    </dgm:pt>
    <dgm:pt modelId="{9EE2116E-021F-4F07-A5EE-383F81059A35}" type="sibTrans" cxnId="{CE9057A8-C5DB-4A5B-89CB-93357C3BF4F5}">
      <dgm:prSet/>
      <dgm:spPr/>
      <dgm:t>
        <a:bodyPr/>
        <a:lstStyle/>
        <a:p>
          <a:endParaRPr lang="ru-RU"/>
        </a:p>
      </dgm:t>
    </dgm:pt>
    <dgm:pt modelId="{C78DCF5D-1904-421A-AF79-0879F80984BB}">
      <dgm:prSet phldrT="[Текст]"/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эффективного взаимодействия дошкольного образовательного учреждения и социума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791D87-DE16-4264-9F93-C7C7E7B9FCD2}" type="parTrans" cxnId="{329C8237-18BB-4DE2-BCE6-481B8C50F18F}">
      <dgm:prSet/>
      <dgm:spPr/>
      <dgm:t>
        <a:bodyPr/>
        <a:lstStyle/>
        <a:p>
          <a:endParaRPr lang="ru-RU"/>
        </a:p>
      </dgm:t>
    </dgm:pt>
    <dgm:pt modelId="{1A032667-F25A-42BF-8B2A-C45D0864CAA2}" type="sibTrans" cxnId="{329C8237-18BB-4DE2-BCE6-481B8C50F18F}">
      <dgm:prSet/>
      <dgm:spPr/>
      <dgm:t>
        <a:bodyPr/>
        <a:lstStyle/>
        <a:p>
          <a:endParaRPr lang="ru-RU"/>
        </a:p>
      </dgm:t>
    </dgm:pt>
    <dgm:pt modelId="{3EC16038-183F-4434-8D24-77511F544A2C}">
      <dgm:prSet phldrT="[Текст]"/>
      <dgm:spPr/>
      <dgm:t>
        <a:bodyPr/>
        <a:lstStyle/>
        <a:p>
          <a:endParaRPr lang="ru-RU" dirty="0"/>
        </a:p>
      </dgm:t>
    </dgm:pt>
    <dgm:pt modelId="{F36667DD-08FD-431B-815A-0F0E8286D5B5}" type="parTrans" cxnId="{B94401DB-9D76-4896-A887-E3B1308341E8}">
      <dgm:prSet/>
      <dgm:spPr/>
      <dgm:t>
        <a:bodyPr/>
        <a:lstStyle/>
        <a:p>
          <a:endParaRPr lang="ru-RU"/>
        </a:p>
      </dgm:t>
    </dgm:pt>
    <dgm:pt modelId="{773BBD56-3F9E-4142-BD3D-725D91016607}" type="sibTrans" cxnId="{B94401DB-9D76-4896-A887-E3B1308341E8}">
      <dgm:prSet/>
      <dgm:spPr/>
      <dgm:t>
        <a:bodyPr/>
        <a:lstStyle/>
        <a:p>
          <a:endParaRPr lang="ru-RU"/>
        </a:p>
      </dgm:t>
    </dgm:pt>
    <dgm:pt modelId="{1C6F6DDF-5FD6-46E1-8742-F33236B8E75F}">
      <dgm:prSet phldrT="[Текст]"/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эффективного взаимодействия дошкольного образовательного учреждения и семьи.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034FC8-DABF-4A69-BC00-149E063F919C}" type="parTrans" cxnId="{7CFF651A-A6A2-460E-801B-E9F3943DE408}">
      <dgm:prSet/>
      <dgm:spPr/>
      <dgm:t>
        <a:bodyPr/>
        <a:lstStyle/>
        <a:p>
          <a:endParaRPr lang="ru-RU"/>
        </a:p>
      </dgm:t>
    </dgm:pt>
    <dgm:pt modelId="{1398759C-0006-4735-9BAD-13B59C67B2E4}" type="sibTrans" cxnId="{7CFF651A-A6A2-460E-801B-E9F3943DE408}">
      <dgm:prSet/>
      <dgm:spPr/>
      <dgm:t>
        <a:bodyPr/>
        <a:lstStyle/>
        <a:p>
          <a:endParaRPr lang="ru-RU"/>
        </a:p>
      </dgm:t>
    </dgm:pt>
    <dgm:pt modelId="{E18795C3-266C-4240-AF80-CACDC0240781}">
      <dgm:prSet/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педагогического коллектива к реализации регионального компонента дошкольного образования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A2306-25CC-44BB-9203-B59C77702503}" type="parTrans" cxnId="{18481746-38E1-40B3-BCBE-01A59040A0B6}">
      <dgm:prSet/>
      <dgm:spPr/>
      <dgm:t>
        <a:bodyPr/>
        <a:lstStyle/>
        <a:p>
          <a:endParaRPr lang="ru-RU"/>
        </a:p>
      </dgm:t>
    </dgm:pt>
    <dgm:pt modelId="{D24D9C4D-EDF6-4E28-9586-4E7EEC57B255}" type="sibTrans" cxnId="{18481746-38E1-40B3-BCBE-01A59040A0B6}">
      <dgm:prSet/>
      <dgm:spPr/>
      <dgm:t>
        <a:bodyPr/>
        <a:lstStyle/>
        <a:p>
          <a:endParaRPr lang="ru-RU"/>
        </a:p>
      </dgm:t>
    </dgm:pt>
    <dgm:pt modelId="{4B6B14B8-3B8D-479F-90BC-3A703E072A3E}">
      <dgm:prSet/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Интеграция регионального компонента в образовательную деятельность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87B642-B7B2-4BC6-A968-719098A78D17}" type="parTrans" cxnId="{6C5C2FC0-A115-479D-AC9B-C4981915BE51}">
      <dgm:prSet/>
      <dgm:spPr/>
      <dgm:t>
        <a:bodyPr/>
        <a:lstStyle/>
        <a:p>
          <a:endParaRPr lang="ru-RU"/>
        </a:p>
      </dgm:t>
    </dgm:pt>
    <dgm:pt modelId="{A18E1BD2-CE61-4DC4-9E00-75EEC4BF6981}" type="sibTrans" cxnId="{6C5C2FC0-A115-479D-AC9B-C4981915BE51}">
      <dgm:prSet/>
      <dgm:spPr/>
      <dgm:t>
        <a:bodyPr/>
        <a:lstStyle/>
        <a:p>
          <a:endParaRPr lang="ru-RU"/>
        </a:p>
      </dgm:t>
    </dgm:pt>
    <dgm:pt modelId="{21A3E3A7-DF4A-4435-8325-B59A40C08D7E}" type="pres">
      <dgm:prSet presAssocID="{6CBF2953-F686-4A66-937D-0B82B75EC9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C67DFB-6751-43BF-9A11-94CE20B74D4E}" type="pres">
      <dgm:prSet presAssocID="{72684415-05B2-4256-882D-B022233B15AC}" presName="composite" presStyleCnt="0"/>
      <dgm:spPr/>
    </dgm:pt>
    <dgm:pt modelId="{E8427CCB-5733-4E72-80C2-2D30409F05B8}" type="pres">
      <dgm:prSet presAssocID="{72684415-05B2-4256-882D-B022233B15AC}" presName="parentText" presStyleLbl="alignNode1" presStyleIdx="0" presStyleCnt="3" custLinFactNeighborX="-13078" custLinFactNeighborY="44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DF5A-6A20-41A9-B8AC-215F40C81D5F}" type="pres">
      <dgm:prSet presAssocID="{72684415-05B2-4256-882D-B022233B15A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CE7D3-15EA-4C8F-B471-DBC10D9FD287}" type="pres">
      <dgm:prSet presAssocID="{53866C3B-952C-407F-A6C3-92C2C14D8206}" presName="sp" presStyleCnt="0"/>
      <dgm:spPr/>
    </dgm:pt>
    <dgm:pt modelId="{E3A4EC45-2096-40FA-9773-C60E387FDC31}" type="pres">
      <dgm:prSet presAssocID="{DD192470-83B7-4C4D-B39B-2A28D2DDB3A4}" presName="composite" presStyleCnt="0"/>
      <dgm:spPr/>
    </dgm:pt>
    <dgm:pt modelId="{19CF335C-7835-47C7-8DEF-DC516AD2EFE1}" type="pres">
      <dgm:prSet presAssocID="{DD192470-83B7-4C4D-B39B-2A28D2DDB3A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0D68B-08C4-4731-AE31-5C6D96341D47}" type="pres">
      <dgm:prSet presAssocID="{DD192470-83B7-4C4D-B39B-2A28D2DDB3A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B2F21-FD5A-404B-A581-EE6BAB2440CD}" type="pres">
      <dgm:prSet presAssocID="{9EE2116E-021F-4F07-A5EE-383F81059A35}" presName="sp" presStyleCnt="0"/>
      <dgm:spPr/>
    </dgm:pt>
    <dgm:pt modelId="{BE981D04-D7DB-4416-BC8D-4F3476CE085F}" type="pres">
      <dgm:prSet presAssocID="{3EC16038-183F-4434-8D24-77511F544A2C}" presName="composite" presStyleCnt="0"/>
      <dgm:spPr/>
    </dgm:pt>
    <dgm:pt modelId="{1E9125BF-475F-42EE-9597-A9620A20259B}" type="pres">
      <dgm:prSet presAssocID="{3EC16038-183F-4434-8D24-77511F544A2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2DD64-15BC-4F6B-A9CC-2D4DF0DC6B5E}" type="pres">
      <dgm:prSet presAssocID="{3EC16038-183F-4434-8D24-77511F544A2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F9D9AE-42ED-4C29-81BF-507C25AE4140}" type="presOf" srcId="{6CBF2953-F686-4A66-937D-0B82B75EC9FE}" destId="{21A3E3A7-DF4A-4435-8325-B59A40C08D7E}" srcOrd="0" destOrd="0" presId="urn:microsoft.com/office/officeart/2005/8/layout/chevron2"/>
    <dgm:cxn modelId="{1D9D279C-6655-4A6E-91B9-BA45EFDC4DB6}" srcId="{6CBF2953-F686-4A66-937D-0B82B75EC9FE}" destId="{72684415-05B2-4256-882D-B022233B15AC}" srcOrd="0" destOrd="0" parTransId="{B84D197C-924C-45B9-8827-9102391F82F9}" sibTransId="{53866C3B-952C-407F-A6C3-92C2C14D8206}"/>
    <dgm:cxn modelId="{5A057270-FF5D-4764-B6D4-6F987CC155D0}" type="presOf" srcId="{C78DCF5D-1904-421A-AF79-0879F80984BB}" destId="{D9D0D68B-08C4-4731-AE31-5C6D96341D47}" srcOrd="0" destOrd="0" presId="urn:microsoft.com/office/officeart/2005/8/layout/chevron2"/>
    <dgm:cxn modelId="{43786531-CA84-49CF-88FF-FBA633E4C3E8}" type="presOf" srcId="{E18795C3-266C-4240-AF80-CACDC0240781}" destId="{3487DF5A-6A20-41A9-B8AC-215F40C81D5F}" srcOrd="0" destOrd="1" presId="urn:microsoft.com/office/officeart/2005/8/layout/chevron2"/>
    <dgm:cxn modelId="{7364FB08-FB85-4329-9278-597CA4A3B8E4}" type="presOf" srcId="{3EC16038-183F-4434-8D24-77511F544A2C}" destId="{1E9125BF-475F-42EE-9597-A9620A20259B}" srcOrd="0" destOrd="0" presId="urn:microsoft.com/office/officeart/2005/8/layout/chevron2"/>
    <dgm:cxn modelId="{329C8237-18BB-4DE2-BCE6-481B8C50F18F}" srcId="{DD192470-83B7-4C4D-B39B-2A28D2DDB3A4}" destId="{C78DCF5D-1904-421A-AF79-0879F80984BB}" srcOrd="0" destOrd="0" parTransId="{24791D87-DE16-4264-9F93-C7C7E7B9FCD2}" sibTransId="{1A032667-F25A-42BF-8B2A-C45D0864CAA2}"/>
    <dgm:cxn modelId="{F896F8E1-C316-4C57-860A-12611FBFE0B5}" type="presOf" srcId="{1C6F6DDF-5FD6-46E1-8742-F33236B8E75F}" destId="{E702DD64-15BC-4F6B-A9CC-2D4DF0DC6B5E}" srcOrd="0" destOrd="0" presId="urn:microsoft.com/office/officeart/2005/8/layout/chevron2"/>
    <dgm:cxn modelId="{7CFF651A-A6A2-460E-801B-E9F3943DE408}" srcId="{3EC16038-183F-4434-8D24-77511F544A2C}" destId="{1C6F6DDF-5FD6-46E1-8742-F33236B8E75F}" srcOrd="0" destOrd="0" parTransId="{C2034FC8-DABF-4A69-BC00-149E063F919C}" sibTransId="{1398759C-0006-4735-9BAD-13B59C67B2E4}"/>
    <dgm:cxn modelId="{19D9E41E-6307-4457-9228-AD523B11A2B7}" type="presOf" srcId="{DD192470-83B7-4C4D-B39B-2A28D2DDB3A4}" destId="{19CF335C-7835-47C7-8DEF-DC516AD2EFE1}" srcOrd="0" destOrd="0" presId="urn:microsoft.com/office/officeart/2005/8/layout/chevron2"/>
    <dgm:cxn modelId="{6C5C2FC0-A115-479D-AC9B-C4981915BE51}" srcId="{DD192470-83B7-4C4D-B39B-2A28D2DDB3A4}" destId="{4B6B14B8-3B8D-479F-90BC-3A703E072A3E}" srcOrd="1" destOrd="0" parTransId="{0287B642-B7B2-4BC6-A968-719098A78D17}" sibTransId="{A18E1BD2-CE61-4DC4-9E00-75EEC4BF6981}"/>
    <dgm:cxn modelId="{86BD5809-2B9F-4431-AA9A-9456E75667D3}" type="presOf" srcId="{7DE0E006-8C9B-40C2-B2FD-20D8B7DDD2FC}" destId="{3487DF5A-6A20-41A9-B8AC-215F40C81D5F}" srcOrd="0" destOrd="0" presId="urn:microsoft.com/office/officeart/2005/8/layout/chevron2"/>
    <dgm:cxn modelId="{18481746-38E1-40B3-BCBE-01A59040A0B6}" srcId="{72684415-05B2-4256-882D-B022233B15AC}" destId="{E18795C3-266C-4240-AF80-CACDC0240781}" srcOrd="1" destOrd="0" parTransId="{915A2306-25CC-44BB-9203-B59C77702503}" sibTransId="{D24D9C4D-EDF6-4E28-9586-4E7EEC57B255}"/>
    <dgm:cxn modelId="{93DD4F63-DBEE-4773-A698-84BEA05C48EC}" type="presOf" srcId="{4B6B14B8-3B8D-479F-90BC-3A703E072A3E}" destId="{D9D0D68B-08C4-4731-AE31-5C6D96341D47}" srcOrd="0" destOrd="1" presId="urn:microsoft.com/office/officeart/2005/8/layout/chevron2"/>
    <dgm:cxn modelId="{674C412C-B35B-4F1D-A9EA-4A163E214205}" srcId="{72684415-05B2-4256-882D-B022233B15AC}" destId="{7DE0E006-8C9B-40C2-B2FD-20D8B7DDD2FC}" srcOrd="0" destOrd="0" parTransId="{F214879C-F11A-4DFF-9440-8CAF2E9D0573}" sibTransId="{1D62968E-1EDE-4E38-8DA1-F8A5892C2C0F}"/>
    <dgm:cxn modelId="{CE9057A8-C5DB-4A5B-89CB-93357C3BF4F5}" srcId="{6CBF2953-F686-4A66-937D-0B82B75EC9FE}" destId="{DD192470-83B7-4C4D-B39B-2A28D2DDB3A4}" srcOrd="1" destOrd="0" parTransId="{5B0C7BA4-62A0-4349-B8B9-AFD61602D6A6}" sibTransId="{9EE2116E-021F-4F07-A5EE-383F81059A35}"/>
    <dgm:cxn modelId="{F681D193-22EA-4F4E-A680-7EA302CED58C}" type="presOf" srcId="{72684415-05B2-4256-882D-B022233B15AC}" destId="{E8427CCB-5733-4E72-80C2-2D30409F05B8}" srcOrd="0" destOrd="0" presId="urn:microsoft.com/office/officeart/2005/8/layout/chevron2"/>
    <dgm:cxn modelId="{B94401DB-9D76-4896-A887-E3B1308341E8}" srcId="{6CBF2953-F686-4A66-937D-0B82B75EC9FE}" destId="{3EC16038-183F-4434-8D24-77511F544A2C}" srcOrd="2" destOrd="0" parTransId="{F36667DD-08FD-431B-815A-0F0E8286D5B5}" sibTransId="{773BBD56-3F9E-4142-BD3D-725D91016607}"/>
    <dgm:cxn modelId="{E9E45807-D277-47B4-8BCD-0F87BFBC3022}" type="presParOf" srcId="{21A3E3A7-DF4A-4435-8325-B59A40C08D7E}" destId="{17C67DFB-6751-43BF-9A11-94CE20B74D4E}" srcOrd="0" destOrd="0" presId="urn:microsoft.com/office/officeart/2005/8/layout/chevron2"/>
    <dgm:cxn modelId="{06527B07-A7FA-40F5-9CE4-0782F12C98E0}" type="presParOf" srcId="{17C67DFB-6751-43BF-9A11-94CE20B74D4E}" destId="{E8427CCB-5733-4E72-80C2-2D30409F05B8}" srcOrd="0" destOrd="0" presId="urn:microsoft.com/office/officeart/2005/8/layout/chevron2"/>
    <dgm:cxn modelId="{E1537541-F1C1-43E8-9ABB-E9E4733F9D18}" type="presParOf" srcId="{17C67DFB-6751-43BF-9A11-94CE20B74D4E}" destId="{3487DF5A-6A20-41A9-B8AC-215F40C81D5F}" srcOrd="1" destOrd="0" presId="urn:microsoft.com/office/officeart/2005/8/layout/chevron2"/>
    <dgm:cxn modelId="{79B98CD3-37BB-4440-ACFA-647BD3750E08}" type="presParOf" srcId="{21A3E3A7-DF4A-4435-8325-B59A40C08D7E}" destId="{531CE7D3-15EA-4C8F-B471-DBC10D9FD287}" srcOrd="1" destOrd="0" presId="urn:microsoft.com/office/officeart/2005/8/layout/chevron2"/>
    <dgm:cxn modelId="{70EE4A54-5473-47D9-8906-BF6246803209}" type="presParOf" srcId="{21A3E3A7-DF4A-4435-8325-B59A40C08D7E}" destId="{E3A4EC45-2096-40FA-9773-C60E387FDC31}" srcOrd="2" destOrd="0" presId="urn:microsoft.com/office/officeart/2005/8/layout/chevron2"/>
    <dgm:cxn modelId="{F0D4BB68-9DD5-479C-A890-4B77D931CAC7}" type="presParOf" srcId="{E3A4EC45-2096-40FA-9773-C60E387FDC31}" destId="{19CF335C-7835-47C7-8DEF-DC516AD2EFE1}" srcOrd="0" destOrd="0" presId="urn:microsoft.com/office/officeart/2005/8/layout/chevron2"/>
    <dgm:cxn modelId="{7EC77746-8F03-4DB0-9335-D249D105B699}" type="presParOf" srcId="{E3A4EC45-2096-40FA-9773-C60E387FDC31}" destId="{D9D0D68B-08C4-4731-AE31-5C6D96341D47}" srcOrd="1" destOrd="0" presId="urn:microsoft.com/office/officeart/2005/8/layout/chevron2"/>
    <dgm:cxn modelId="{7EA16EB1-4846-43A2-BA49-A1535DA5C4C0}" type="presParOf" srcId="{21A3E3A7-DF4A-4435-8325-B59A40C08D7E}" destId="{7CBB2F21-FD5A-404B-A581-EE6BAB2440CD}" srcOrd="3" destOrd="0" presId="urn:microsoft.com/office/officeart/2005/8/layout/chevron2"/>
    <dgm:cxn modelId="{0C657368-6CFD-4898-BC6A-CA2CB7F246EC}" type="presParOf" srcId="{21A3E3A7-DF4A-4435-8325-B59A40C08D7E}" destId="{BE981D04-D7DB-4416-BC8D-4F3476CE085F}" srcOrd="4" destOrd="0" presId="urn:microsoft.com/office/officeart/2005/8/layout/chevron2"/>
    <dgm:cxn modelId="{A0017C85-7732-48E4-B850-B95D7E6895D8}" type="presParOf" srcId="{BE981D04-D7DB-4416-BC8D-4F3476CE085F}" destId="{1E9125BF-475F-42EE-9597-A9620A20259B}" srcOrd="0" destOrd="0" presId="urn:microsoft.com/office/officeart/2005/8/layout/chevron2"/>
    <dgm:cxn modelId="{598A22B6-BAD5-447B-9530-79E8B3A9140D}" type="presParOf" srcId="{BE981D04-D7DB-4416-BC8D-4F3476CE085F}" destId="{E702DD64-15BC-4F6B-A9CC-2D4DF0DC6B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B96B16-9200-4C3B-B936-2777E8EA4FE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F35643A-E022-4F71-AD08-05CB16FF357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Начиная работу по региональному компоненту, педагог сам должен знать культурные, исторические, природные, этнографические особенности региона, где он живет, чтобы привить дошкольникам любовь и уважение к народным традициям своего региона.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F94AA-FB96-49D5-BDFD-FADCDE6B85CD}" type="parTrans" cxnId="{6E08CC03-CC27-4001-A5CA-D73E7EF5989C}">
      <dgm:prSet/>
      <dgm:spPr/>
      <dgm:t>
        <a:bodyPr/>
        <a:lstStyle/>
        <a:p>
          <a:endParaRPr lang="ru-RU"/>
        </a:p>
      </dgm:t>
    </dgm:pt>
    <dgm:pt modelId="{59BB4848-C4E5-48E3-AAC8-16DC3F7F4AD5}" type="sibTrans" cxnId="{6E08CC03-CC27-4001-A5CA-D73E7EF5989C}">
      <dgm:prSet/>
      <dgm:spPr/>
      <dgm:t>
        <a:bodyPr/>
        <a:lstStyle/>
        <a:p>
          <a:endParaRPr lang="ru-RU"/>
        </a:p>
      </dgm:t>
    </dgm:pt>
    <dgm:pt modelId="{B20010DD-423B-4362-9B76-A1217688893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целью систематизации, обобщения и углубления знаний педагогов, в ДОУ проводятся консультации, семинары-практикумы, круглые столы, деловые игры, дискуссионные клубы по реализации регионального компонента в повседневной жизни детского сада. Современному педагогу не только необходимо знать все то, что связано с региональным компонентом, но и уметь передать детям свои знания.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CF7CF-4FAF-4418-A02A-FEBAE5400434}" type="parTrans" cxnId="{FBE5ACF9-FCC9-40D8-A278-B46B9ECEFEA3}">
      <dgm:prSet/>
      <dgm:spPr/>
      <dgm:t>
        <a:bodyPr/>
        <a:lstStyle/>
        <a:p>
          <a:endParaRPr lang="ru-RU"/>
        </a:p>
      </dgm:t>
    </dgm:pt>
    <dgm:pt modelId="{10E3934E-49E0-497F-A241-BAAC5BC92AF6}" type="sibTrans" cxnId="{FBE5ACF9-FCC9-40D8-A278-B46B9ECEFEA3}">
      <dgm:prSet/>
      <dgm:spPr/>
      <dgm:t>
        <a:bodyPr/>
        <a:lstStyle/>
        <a:p>
          <a:endParaRPr lang="ru-RU"/>
        </a:p>
      </dgm:t>
    </dgm:pt>
    <dgm:pt modelId="{8EF4AA98-B011-4899-A97B-5DD2E03CD4C1}" type="pres">
      <dgm:prSet presAssocID="{84B96B16-9200-4C3B-B936-2777E8EA4FE0}" presName="compositeShape" presStyleCnt="0">
        <dgm:presLayoutVars>
          <dgm:dir/>
          <dgm:resizeHandles/>
        </dgm:presLayoutVars>
      </dgm:prSet>
      <dgm:spPr/>
    </dgm:pt>
    <dgm:pt modelId="{A56B188B-8761-4122-BEE2-07DE73FBCCF1}" type="pres">
      <dgm:prSet presAssocID="{84B96B16-9200-4C3B-B936-2777E8EA4FE0}" presName="pyramid" presStyleLbl="node1" presStyleIdx="0" presStyleCnt="1" custScaleX="138568"/>
      <dgm:spPr/>
    </dgm:pt>
    <dgm:pt modelId="{A5BEEA41-AB08-458B-B149-C5355CC389B7}" type="pres">
      <dgm:prSet presAssocID="{84B96B16-9200-4C3B-B936-2777E8EA4FE0}" presName="theList" presStyleCnt="0"/>
      <dgm:spPr/>
    </dgm:pt>
    <dgm:pt modelId="{D258F51B-AD36-41BF-94D0-EE8A4DF334FD}" type="pres">
      <dgm:prSet presAssocID="{B20010DD-423B-4362-9B76-A1217688893B}" presName="aNode" presStyleLbl="fgAcc1" presStyleIdx="0" presStyleCnt="2" custScaleX="230769" custScaleY="181319" custLinFactY="192573" custLinFactNeighborX="-3121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21C81-7EA3-4977-9517-856FBB606B1C}" type="pres">
      <dgm:prSet presAssocID="{B20010DD-423B-4362-9B76-A1217688893B}" presName="aSpace" presStyleCnt="0"/>
      <dgm:spPr/>
    </dgm:pt>
    <dgm:pt modelId="{E42B52D2-3C28-4C71-BD21-ECCD8774801B}" type="pres">
      <dgm:prSet presAssocID="{0F35643A-E022-4F71-AD08-05CB16FF3571}" presName="aNode" presStyleLbl="fgAcc1" presStyleIdx="1" presStyleCnt="2" custScaleX="230769" custScaleY="148159" custLinFactY="-159638" custLinFactNeighborX="-3808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17A20-CD25-4EE6-9002-FBB77F6FA929}" type="pres">
      <dgm:prSet presAssocID="{0F35643A-E022-4F71-AD08-05CB16FF3571}" presName="aSpace" presStyleCnt="0"/>
      <dgm:spPr/>
    </dgm:pt>
  </dgm:ptLst>
  <dgm:cxnLst>
    <dgm:cxn modelId="{86BC7D6E-BEEF-4D43-AA58-2A3CEED8851D}" type="presOf" srcId="{84B96B16-9200-4C3B-B936-2777E8EA4FE0}" destId="{8EF4AA98-B011-4899-A97B-5DD2E03CD4C1}" srcOrd="0" destOrd="0" presId="urn:microsoft.com/office/officeart/2005/8/layout/pyramid2"/>
    <dgm:cxn modelId="{6E08CC03-CC27-4001-A5CA-D73E7EF5989C}" srcId="{84B96B16-9200-4C3B-B936-2777E8EA4FE0}" destId="{0F35643A-E022-4F71-AD08-05CB16FF3571}" srcOrd="1" destOrd="0" parTransId="{3BBF94AA-FB96-49D5-BDFD-FADCDE6B85CD}" sibTransId="{59BB4848-C4E5-48E3-AAC8-16DC3F7F4AD5}"/>
    <dgm:cxn modelId="{FBE5ACF9-FCC9-40D8-A278-B46B9ECEFEA3}" srcId="{84B96B16-9200-4C3B-B936-2777E8EA4FE0}" destId="{B20010DD-423B-4362-9B76-A1217688893B}" srcOrd="0" destOrd="0" parTransId="{9B1CF7CF-4FAF-4418-A02A-FEBAE5400434}" sibTransId="{10E3934E-49E0-497F-A241-BAAC5BC92AF6}"/>
    <dgm:cxn modelId="{A4D2BE1E-64CE-49C4-B7DD-AA17C5B919B0}" type="presOf" srcId="{0F35643A-E022-4F71-AD08-05CB16FF3571}" destId="{E42B52D2-3C28-4C71-BD21-ECCD8774801B}" srcOrd="0" destOrd="0" presId="urn:microsoft.com/office/officeart/2005/8/layout/pyramid2"/>
    <dgm:cxn modelId="{980CA5BE-DC0D-4FD3-90D9-A48C2E43E521}" type="presOf" srcId="{B20010DD-423B-4362-9B76-A1217688893B}" destId="{D258F51B-AD36-41BF-94D0-EE8A4DF334FD}" srcOrd="0" destOrd="0" presId="urn:microsoft.com/office/officeart/2005/8/layout/pyramid2"/>
    <dgm:cxn modelId="{761F005E-4A79-44B5-9493-5DE475E76706}" type="presParOf" srcId="{8EF4AA98-B011-4899-A97B-5DD2E03CD4C1}" destId="{A56B188B-8761-4122-BEE2-07DE73FBCCF1}" srcOrd="0" destOrd="0" presId="urn:microsoft.com/office/officeart/2005/8/layout/pyramid2"/>
    <dgm:cxn modelId="{22D8DF67-537B-460B-A62B-3E1458122285}" type="presParOf" srcId="{8EF4AA98-B011-4899-A97B-5DD2E03CD4C1}" destId="{A5BEEA41-AB08-458B-B149-C5355CC389B7}" srcOrd="1" destOrd="0" presId="urn:microsoft.com/office/officeart/2005/8/layout/pyramid2"/>
    <dgm:cxn modelId="{F8462A9E-DF88-4BC0-B431-753778790028}" type="presParOf" srcId="{A5BEEA41-AB08-458B-B149-C5355CC389B7}" destId="{D258F51B-AD36-41BF-94D0-EE8A4DF334FD}" srcOrd="0" destOrd="0" presId="urn:microsoft.com/office/officeart/2005/8/layout/pyramid2"/>
    <dgm:cxn modelId="{A7F05CC8-4B26-4358-8076-850049FB42A8}" type="presParOf" srcId="{A5BEEA41-AB08-458B-B149-C5355CC389B7}" destId="{73221C81-7EA3-4977-9517-856FBB606B1C}" srcOrd="1" destOrd="0" presId="urn:microsoft.com/office/officeart/2005/8/layout/pyramid2"/>
    <dgm:cxn modelId="{7EBD9BCD-91C1-4619-B1CC-028CA691DD2C}" type="presParOf" srcId="{A5BEEA41-AB08-458B-B149-C5355CC389B7}" destId="{E42B52D2-3C28-4C71-BD21-ECCD8774801B}" srcOrd="2" destOrd="0" presId="urn:microsoft.com/office/officeart/2005/8/layout/pyramid2"/>
    <dgm:cxn modelId="{4CD0F94F-283D-4D19-B8F6-1FFAEF441F9A}" type="presParOf" srcId="{A5BEEA41-AB08-458B-B149-C5355CC389B7}" destId="{84017A20-CD25-4EE6-9002-FBB77F6FA92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27CCB-5733-4E72-80C2-2D30409F05B8}">
      <dsp:nvSpPr>
        <dsp:cNvPr id="0" name=""/>
        <dsp:cNvSpPr/>
      </dsp:nvSpPr>
      <dsp:spPr>
        <a:xfrm rot="5400000">
          <a:off x="-235974" y="307980"/>
          <a:ext cx="1573163" cy="11012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622612"/>
        <a:ext cx="1101214" cy="471949"/>
      </dsp:txXfrm>
    </dsp:sp>
    <dsp:sp modelId="{3487DF5A-6A20-41A9-B8AC-215F40C81D5F}">
      <dsp:nvSpPr>
        <dsp:cNvPr id="0" name=""/>
        <dsp:cNvSpPr/>
      </dsp:nvSpPr>
      <dsp:spPr>
        <a:xfrm rot="5400000">
          <a:off x="3087329" y="-1983390"/>
          <a:ext cx="1022556" cy="4994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культурно-развивающей среды в ДОУ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педагогического коллектива к реализации регионального компонента дошкольного образования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1215" y="52641"/>
        <a:ext cx="4944868" cy="922722"/>
      </dsp:txXfrm>
    </dsp:sp>
    <dsp:sp modelId="{19CF335C-7835-47C7-8DEF-DC516AD2EFE1}">
      <dsp:nvSpPr>
        <dsp:cNvPr id="0" name=""/>
        <dsp:cNvSpPr/>
      </dsp:nvSpPr>
      <dsp:spPr>
        <a:xfrm rot="5400000">
          <a:off x="-235974" y="1617520"/>
          <a:ext cx="1573163" cy="11012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1932152"/>
        <a:ext cx="1101214" cy="471949"/>
      </dsp:txXfrm>
    </dsp:sp>
    <dsp:sp modelId="{D9D0D68B-08C4-4731-AE31-5C6D96341D47}">
      <dsp:nvSpPr>
        <dsp:cNvPr id="0" name=""/>
        <dsp:cNvSpPr/>
      </dsp:nvSpPr>
      <dsp:spPr>
        <a:xfrm rot="5400000">
          <a:off x="3087329" y="-604568"/>
          <a:ext cx="1022556" cy="4994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эффективного взаимодействия дошкольного образовательного учреждения и социума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Интеграция регионального компонента в образовательную деятельность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1215" y="1431463"/>
        <a:ext cx="4944868" cy="922722"/>
      </dsp:txXfrm>
    </dsp:sp>
    <dsp:sp modelId="{1E9125BF-475F-42EE-9597-A9620A20259B}">
      <dsp:nvSpPr>
        <dsp:cNvPr id="0" name=""/>
        <dsp:cNvSpPr/>
      </dsp:nvSpPr>
      <dsp:spPr>
        <a:xfrm rot="5400000">
          <a:off x="-235974" y="2996343"/>
          <a:ext cx="1573163" cy="11012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3310975"/>
        <a:ext cx="1101214" cy="471949"/>
      </dsp:txXfrm>
    </dsp:sp>
    <dsp:sp modelId="{E702DD64-15BC-4F6B-A9CC-2D4DF0DC6B5E}">
      <dsp:nvSpPr>
        <dsp:cNvPr id="0" name=""/>
        <dsp:cNvSpPr/>
      </dsp:nvSpPr>
      <dsp:spPr>
        <a:xfrm rot="5400000">
          <a:off x="3087329" y="774253"/>
          <a:ext cx="1022556" cy="4994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эффективного взаимодействия дошкольного образовательного учреждения и семьи.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01215" y="2810285"/>
        <a:ext cx="4944868" cy="922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B188B-8761-4122-BEE2-07DE73FBCCF1}">
      <dsp:nvSpPr>
        <dsp:cNvPr id="0" name=""/>
        <dsp:cNvSpPr/>
      </dsp:nvSpPr>
      <dsp:spPr>
        <a:xfrm>
          <a:off x="-24388" y="0"/>
          <a:ext cx="6585482" cy="475252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8F51B-AD36-41BF-94D0-EE8A4DF334FD}">
      <dsp:nvSpPr>
        <dsp:cNvPr id="0" name=""/>
        <dsp:cNvSpPr/>
      </dsp:nvSpPr>
      <dsp:spPr>
        <a:xfrm>
          <a:off x="1152119" y="2808311"/>
          <a:ext cx="7128784" cy="19422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целью систематизации, обобщения и углубления знаний педагогов, в ДОУ проводятся консультации, семинары-практикумы, круглые столы, деловые игры, дискуссионные клубы по реализации регионального компонента в повседневной жизни детского сада. Современному педагогу не только необходимо знать все то, что связано с региональным компонентом, но и уметь передать детям свои знания.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46932" y="2903124"/>
        <a:ext cx="6939158" cy="1752618"/>
      </dsp:txXfrm>
    </dsp:sp>
    <dsp:sp modelId="{E42B52D2-3C28-4C71-BD21-ECCD8774801B}">
      <dsp:nvSpPr>
        <dsp:cNvPr id="0" name=""/>
        <dsp:cNvSpPr/>
      </dsp:nvSpPr>
      <dsp:spPr>
        <a:xfrm>
          <a:off x="72000" y="576068"/>
          <a:ext cx="7128784" cy="15870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Начиная работу по региональному компоненту, педагог сам должен знать культурные, исторические, природные, этнографические особенности региона, где он живет, чтобы привить дошкольникам любовь и уважение к народным традициям своего региона.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473" y="653541"/>
        <a:ext cx="6973838" cy="1432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336704" cy="17526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Педагог-психолог МБДОУ № 30</a:t>
            </a:r>
          </a:p>
          <a:p>
            <a:pPr algn="r"/>
            <a:r>
              <a:rPr lang="ru-RU" b="1" dirty="0" smtClean="0">
                <a:solidFill>
                  <a:srgbClr val="0070C0"/>
                </a:solidFill>
              </a:rPr>
              <a:t>Кирсанова Елена Станиславовна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836712"/>
            <a:ext cx="789998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Актуальность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проблем современного дошкольника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и реализация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регионального компонента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образовательном процессе  ДОУ.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7" y="4653136"/>
            <a:ext cx="277553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718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unveter.ru/uploads/posts/2017-05/1493936138_1424795498_salyut-_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7" y="0"/>
            <a:ext cx="1872208" cy="17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5846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разнообразнее способы, формы и приёмы познания мира и его отражения, тем выше уровень не только информированности, но и любознательности, увлечённости.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повышении качества дошкольного образования особая роль принадлежит законам Республики Северная Осетия-Алания «Об изучении осетинского языка и национальной культуры», в которых подчеркивается необходимость обучения родному языку в дошкольных учреждениях, акцентируется внимание на его образовательный и воспитательный потенциал, на создание необходимых условий для дальнейшего развития национального языка и культуры. Кроме того, расширение сферы функционирования осетинского  языка сопровождается повышением интереса к его истории, национальной культуре, традициям и обычаям Осетинского  народа.</a:t>
            </a:r>
          </a:p>
        </p:txBody>
      </p:sp>
      <p:pic>
        <p:nvPicPr>
          <p:cNvPr id="7170" name="Picture 2" descr="http://xml-epgservice.cdnvideo.ru/EPGService/hs/xmldata/52718755-333f-4cba-94c5-bcaa123f024/pic/7347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67" y="5085184"/>
            <a:ext cx="1580133" cy="17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thumbs.gfycat.com/UntidyGlamorousGrouse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77272"/>
            <a:ext cx="3528392" cy="12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5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педагогического коллектива к реализации регионального компонента дошкольного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31314605"/>
              </p:ext>
            </p:extLst>
          </p:nvPr>
        </p:nvGraphicFramePr>
        <p:xfrm>
          <a:off x="323528" y="1700808"/>
          <a:ext cx="83529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 descr="http://i.mycdn.me/i?r=AzEPZsRbOZEKgBhR0XGMT1RkpL2nz06vpaCgUQsXEGf3LqaKTM5SRkZCeTgDn6uOy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36" y="1052736"/>
            <a:ext cx="183620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социума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96" y="4028764"/>
            <a:ext cx="2594504" cy="28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72426"/>
            <a:ext cx="4716016" cy="305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24"/>
            <a:ext cx="3419872" cy="302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61" y="3916752"/>
            <a:ext cx="3402793" cy="294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426"/>
            <a:ext cx="2051720" cy="296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72426"/>
            <a:ext cx="2376264" cy="294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1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регионального компонента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место в приобщении дошкольников к культуре Северной Осетии-Алании занимают народные праздники и традиции, один из них любимых детьми праздник «Наш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 , также проведения фольклорного праздника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Хадзаронта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Все педагоги участвуют в реализации данных праздников.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3776"/>
            <a:ext cx="3816424" cy="348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almaty.invest.gov.kz/upload/images/akimat/alma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49080"/>
            <a:ext cx="2553321" cy="25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964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эффективного взаимодействия дошкольного образовательного учреждения и семьи.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 стороны родителей имеет большое значение. Необходимо, чтобы процесс воспитания любви к малой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двусторонним.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качественного результата по реализации регионального компонента в нашем ДОУ организуются различные конкурсы, эстафеты, изготовления поделок о родной Осетии.</a:t>
            </a:r>
          </a:p>
        </p:txBody>
      </p:sp>
      <p:pic>
        <p:nvPicPr>
          <p:cNvPr id="17410" name="Picture 2" descr="https://img-fotki.yandex.ru/get/4809/47606540.9a/0_1059b4_8b309fae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57192"/>
            <a:ext cx="2729009" cy="15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регионального компонента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организует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проектную деятельность. Так совместно с родителями мной был осуществлен следующий проект: «Генеалогическое древо». Знать своё генеалогическое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считалось необходимым для развития, ведь человек без прошлого не имеет будущего. Генеалогическое древо являлось и является одной из самых ценных реликвий в семье –ничто не может быть ценнее памяти о своём роде, о тех, от кого мы произошли. Изучив тему проекта, мною была обозначена проблема: немногие дети знают историю создания семьи, свою родословную. Мало развито чувство гордости за свою семью. При взаимодействии с семьей я дала родителям следующее задание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совместно с детьми генеалогическое Древо. Многие родители с удовольствием откликнулись и принесли работы.</a:t>
            </a:r>
          </a:p>
        </p:txBody>
      </p:sp>
      <p:pic>
        <p:nvPicPr>
          <p:cNvPr id="12290" name="Picture 2" descr="C:\Users\Elena\Desktop\дре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744"/>
            <a:ext cx="2339752" cy="293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lena\Desktop\дере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27" y="3941744"/>
            <a:ext cx="3540743" cy="291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lena\Desktop\20180315_00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41744"/>
            <a:ext cx="3347864" cy="29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образовательного процесса по региональному компоненту в ДОУ широко мы используем предметно-пространственную развивающую среду.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43841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для обеспечения реализации регионального компонента создать эстетически привлекательную образовательно-культурную среду, направленную, прежде всего, на обеспечение духовно-нравственного развития и воспитания детей в соответствии с требованиями ФГОС ДО.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в ребенке гуманное отношение к окружающему миру, любовь к родной природе, семье, дому, краю, городу, Родине можно путем создания в ДОУ центров краеведения в группах, мини-музеев, патриотических уголков.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85815"/>
            <a:ext cx="2533351" cy="202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43096"/>
            <a:ext cx="2376264" cy="195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0161"/>
            <a:ext cx="2508276" cy="188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5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 образом, реализация регионального компонента в социально-коммуникативном развитии дошкольников, построенная в системе будет способствовать достижению целевых ориентиров ФГОС: И все педагоги должны быть активными участниками данного образовательного процесса.  Для меня , как педагога-психолога очень важно, чтобы ребенок овладел установкой положительного отношения к миру, к разным видам труда, другим людям и самому себе, чтобы каждый ребенок обладал чувством собственного достоинства;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различал условную и реальную ситуации, умел подчиняться разным правилам и социальным нормам; чтобы ребенок был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межличностные отношения со сверстниками складывались хорошо. Ну и конечно, чтобы он Любил свою малую Родину-Осетию знал о природном и социальном мире, в котором он живет.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lena\Desktop\35448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95" y="5373216"/>
            <a:ext cx="165618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33" y="44624"/>
            <a:ext cx="111271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6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www.chitalnya.ru/upload2/365/58c09ef93bbd623991f906f72d3b7ade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7128792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4.bp.blogspot.com/-rdvXElajjxQ/W09REkvjt4I/AAAAAAAApss/UelrZiViw7MhCA2JDEPeYcV-Ef9uv-L1QCLcBGAs/s1600/Flag_of_Osseti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368" y="1584197"/>
            <a:ext cx="2402632" cy="12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filed3-28.my.mail.ru/pic?url=https%3A%2F%2Fimg-fotki.yandex.ru%2Fget%2F6435%2F49647881.2a%2F0_a443e_5554e4b3_orig.gif&amp;mw=&amp;mh=&amp;sig=9fc982e5d93e9134009f9bef88c5133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6666"/>
            <a:ext cx="2952328" cy="183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8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Главной целью является формирование целостных знаний о родном крае, развитие творческих и исследовательских умений, воспитание любви и уважения к историческому и литературному наследию родного края.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276872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национальной гордости за родной язык и культуру, углубление знаний об истории, традициях и культуре народов.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 детской дошкольной организации по совершенствованию работы педагогического коллектива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3.Способствовать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толерантности в процессе духовно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нравственного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личности.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4.Расширять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и представления педагогов, детей и родителей об истории и культуре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5.Воспитывать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и уважение к традициям и культуре народов.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творческую познавательную активность, любознательность, стремление к самостоятельному познанию и размышлению, умение делиться с окружающими людьми.</a:t>
            </a:r>
          </a:p>
        </p:txBody>
      </p:sp>
      <p:pic>
        <p:nvPicPr>
          <p:cNvPr id="2053" name="Picture 5" descr="https://i.gifer.com/81AQ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03" y="4950977"/>
            <a:ext cx="1879297" cy="18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2608263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-80944"/>
            <a:ext cx="65648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регионального компонента дошкольного образования призвано способствовать формированию у дошкольников духовно-нравственных ориентаций, развитию их творческого потенциала, толерантности в условиях многонациональной среды.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содержания дошкольного образования в каждом ДОУ    индивидуальна и определяется ООП учреждения. К достижению целевых ориентиров, определённых в ФГОС ДО, каждое ДОУ идёт своим путём и выбирает для себя наиболее эффективные формы и методы работы. 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2"/>
            <a:ext cx="2244367" cy="43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7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846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соответствии с пунктом 2.6. ФГОС ДО содержание  образовательной области  «Социально-коммуникативное развитие» направлено на усвоение норм и ценностей принятых в обществе, включая моральные и нравственные ценности, развитие общения и взаимодействия ребенка со взрослыми и сверстниками; становление самостоятельности, целенаправленности и </a:t>
            </a:r>
            <a:r>
              <a:rPr lang="ru-RU" sz="24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саморегуляции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собственных действий, развитие социального и эмоционального интеллекта, эмоциональной отзывчивости, сопереживания, формирование  готовности к совместной деятельности со сверстниками, формирование уважительного отношения и чувства принадлежности к своей семье и к сообществу детей и взрослых в Организации; формирование позитивных установок к различным видам труда и творчества; формирование основ в быту, социуме, природе.</a:t>
            </a:r>
            <a:endParaRPr lang="ru-RU" sz="24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yandex.ru/images/_crpd/eI100o317/fcbab3ZNyBK/LipgpCS_B2vnxR2PFpXCgV_s-a-U4ym5H5Ucbl9okxw0-M3OApFY1Zc-KGNU009_Gg_4EuffMq4Y5QNTjrNwWuoo53el7hIup0CM00CUE0eM7fuuAWVuLJ5GG7uebAEO9O9WmxKST4OC5LK9CQ4TcNPFPg3sjGe42OUTVh-3aoH6_zk2rjiD7itE0FeVkoaRH67_ZZSoMfBQksntF2hFE7Z7j0pCU8KESqI0OE2HlPKUQ3GMrUdicpmhV0XZviTELPi1_W24xu8sAl_fkZGLWxrsf2qdKzA-G5CP651kRZ79-gFORB8JxcFtcLdBwN-yFYy7wa1Lq7YTYFQAl_Cuz-N8czQo_Mlq50_UlttfzZBX7TioHSg7f92ZjaIUJQpQtD1AiUBZSIrI67l_Qc2cMtoCvUSmRu67G-dezpE4JIKpOXZ97vaDZG9CWR6XHIwal-g-Z9uhd3GT1QblmGSMmjZ_hkkL24GCBad3MEDAEj0RR7rNZoBtdtUo10BfuqBCYb148qLxi6DiAlgS2JRH21Dou-0W6bazklqKKxNrgVn2swlMAdNLQoevMXMJxZG30wZ-j2uMLTnVp5BBXj6pxm_0sfYhMwfrLgxV151eTJpRLDgkVOY29lYWi2sbYYzReTiCQYdYzwDC7_N4TcvWsdqG-4MmA216WmhQjFC650Ip9nC-aD4PZmWPGhiY1c3flWn8bVGkuX7SmQbvXSfBEPg-xoQE34oBTmg_dwiK2beThPzEasfs_pupmYBZMGtEaT0zuye7QuKsTJVXk9dEkBVs9GeRLHczn1zE7VRgTlczO8YGQlCNgkYmsbkMzxj-1QU-yyeALXkUoVSAELKuhCa3uL7nfMIkqwMY1FjdwlPT7PajUOXxdBhdAyEQp8wS8PFHjcgRDYMHL_XxykyeO5kCM4tnguszHGnRw9J-oMNn8L806LfOLizKmhof0cyckuFw79Zg-zcYWM4iG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82634"/>
            <a:ext cx="1532026" cy="11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регионального компонента как одного из средств социализации дошкольников предполагает следующее: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00994"/>
            <a:ext cx="8352928" cy="585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Ознакомление дошкольников  с родным краем в ходе реализации образовательной программы ДОУ.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Введение регионального компонента с учётом принципа постепенного перехода  от более близкого ребёнку, личностно значимого (дом, семья) к менее близкому – культурно-историческим фактам. 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ru-RU" sz="22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Деятельностный</a:t>
            </a: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подход в приобщении детей к истории, культуре, природе родного города Владикавказ, когда  дети сами выбирают деятельность, в которой они хотели бы участвовать, чтобы отразить свои чувства и представления об увиденном и услышанном. 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Взаимодействие с родителями. 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 Профессиональное совершенствование всех участников образовательного процесса (воспитателей, узких специалистов);</a:t>
            </a:r>
            <a:endParaRPr lang="ru-RU" sz="2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6. Обобщение опыта педагогической деятельности, изучение эффективности инновационной деятельности и ее результатов по основным направлениям работы с детьми, педагогами, родителями</a:t>
            </a:r>
            <a:r>
              <a:rPr lang="ru-RU" sz="22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200" dirty="0">
              <a:ea typeface="Calibri"/>
              <a:cs typeface="Times New Roman"/>
            </a:endParaRPr>
          </a:p>
        </p:txBody>
      </p:sp>
      <p:pic>
        <p:nvPicPr>
          <p:cNvPr id="5125" name="Picture 5" descr="https://img-fotki.yandex.ru/get/15591/47606540.88/0_f77e1_4ba24353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6096"/>
            <a:ext cx="1371306" cy="7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этим, реализация регионального компонента является важнейшей составляющей современного образования в ДОУ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232490"/>
            <a:ext cx="8748464" cy="361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Ознакомление с национальной культурой осуществляется через все виды деятельности ребенка-дошкольника: игровую, учебную, изобразительную, музыкальную, речевую, двигательную и др. 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Пути реализации национально-регионального компонента в учреждении: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Интегрирование национально-регионального компонента в образовательных областях (познание, коммуникация, социализация, чтение художественной литературы, художественное творчество, музыка);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Изучение осетинского языка;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Кружковая работа, в программе которой могут быть обозначены различные узкие направления (осетинские сказки, театр, музей и т.д.).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12776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национально-региональный компонент   пронизывает все формы и направления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процесса. Дети знакомятся с национальной  осетинской культурой, искусством, детской художественной литературой. Формируются знания детей о государственной символике, о традициях и быте народов республики Северная Осетия-Алания, о  народном фольклоре, декоративно-прикладном искусстве, народных играх. Воспитывается культура межнационального общения. </a:t>
            </a:r>
          </a:p>
        </p:txBody>
      </p:sp>
      <p:pic>
        <p:nvPicPr>
          <p:cNvPr id="14338" name="Picture 2" descr="https://cont.ws/uploads/pic/2020/6/%D0%B4%D0%BE%D0%B6%D0%B4%D1%8C%20%D0%B3%D0%B8%D1%84---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39436"/>
            <a:ext cx="1187624" cy="4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ont.ws/uploads/pic/2020/6/%D0%B4%D0%BE%D0%B6%D0%B4%D1%8C%20%D0%B3%D0%B8%D1%84---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52926"/>
            <a:ext cx="1187624" cy="4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4876" y="6165304"/>
            <a:ext cx="989123" cy="69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9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формирование у детей основ культурно-исторического наследия возможно при соблюдении следующих факторов: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44824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сочетание различных видов деятельности ребенка;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использование  программ и технологий по  краеведению Северной Осетии-Алании;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создание условий для самореализации каждого ребенка с учетом накопленного им опыта, особенно познавательной, эмоциональной сферы;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учет специфики организации и построения педагогического процесса;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использование форм и методов, направленных на развитие эмоций и чувств.</a:t>
            </a:r>
          </a:p>
        </p:txBody>
      </p:sp>
      <p:pic>
        <p:nvPicPr>
          <p:cNvPr id="8194" name="Picture 2" descr="https://mir-s3-cdn-cf.behance.net/project_modules/disp/b8099f43518799.57f2b0c62bf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74" y="5877272"/>
            <a:ext cx="929640" cy="7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rxip.com/resize/object_detail/0109/ill/illyustratsiya-_jivopis_m_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4368" y="4077072"/>
            <a:ext cx="137305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9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6975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процесс, направленный на усвоение норм и ценностей,  принятых  в обществе  и приобщение детей к истории, осетинской культуре, природе родного края будет успешен при соблюдении следующих принципов: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8496944" cy="440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поддержки инициативы детей в различных видах деятельности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содействия и сотрудничества детей и взрослых, признания ребенка полноценным участником образовательных отношений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построения образовательной деятельности на основе индивидуальных особенностей каждого ребенка.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полноценного проживания ребенком всех этапов детства, детского развития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приобщения детей к социокультурным нормам, традициям семьи общества и государства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принципа возрастной адекватности дошкольного образования (соответствие условий, требований, методов возрасту и особенностям развития)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принципа учета этнокультурной ситуации развития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img-fotki.yandex.ru/get/9262/47606540.76/0_f0270_f236898a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88243"/>
            <a:ext cx="1817440" cy="14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2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эффективной реализации регионального компонента необходим так же ряд педагогических условий: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62901492"/>
              </p:ext>
            </p:extLst>
          </p:nvPr>
        </p:nvGraphicFramePr>
        <p:xfrm>
          <a:off x="1475656" y="1844824"/>
          <a:ext cx="6096000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https://yt3.ggpht.com/a/AGF-l7-Wav8bu9gTa0shCIndd7f1Jp6FPD6Ax0a1eA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369867"/>
            <a:ext cx="1320081" cy="13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kladata.com/z2Num7Bz4ATlaSblIF_x1rO_wVw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259726"/>
            <a:ext cx="1925452" cy="15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140364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61248"/>
            <a:ext cx="2592288" cy="11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3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1364</Words>
  <Application>Microsoft Office PowerPoint</Application>
  <PresentationFormat>Экран (4:3)</PresentationFormat>
  <Paragraphs>73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Цель:  Главной целью является формирование целостных знаний о родном крае, развитие творческих и исследовательских умений, воспитание любви и уважения к историческому и литературному наследию родного края.</vt:lpstr>
      <vt:lpstr>Презентация PowerPoint</vt:lpstr>
      <vt:lpstr>Презентация PowerPoint</vt:lpstr>
      <vt:lpstr>Использование регионального компонента как одного из средств социализации дошкольников предполагает следующее:  </vt:lpstr>
      <vt:lpstr>В связи с этим, реализация регионального компонента является важнейшей составляющей современного образования в ДОУ </vt:lpstr>
      <vt:lpstr>Эффективное формирование у детей основ культурно-исторического наследия возможно при соблюдении следующих факторов: </vt:lpstr>
      <vt:lpstr>Образовательный процесс, направленный на усвоение норм и ценностей,  принятых  в обществе  и приобщение детей к истории, осетинской культуре, природе родного края будет успешен при соблюдении следующих принципов: </vt:lpstr>
      <vt:lpstr>Для эффективной реализации регионального компонента необходим так же ряд педагогических условий: </vt:lpstr>
      <vt:lpstr>Презентация PowerPoint</vt:lpstr>
      <vt:lpstr>Подготовка педагогического коллектива к реализации регионального компонента дошкольного образования </vt:lpstr>
      <vt:lpstr>Организация эффективного взаимодействия дошкольного образовательного учреждения и социума </vt:lpstr>
      <vt:lpstr>Интеграция регионального компонента  </vt:lpstr>
      <vt:lpstr>Презентация PowerPoint</vt:lpstr>
      <vt:lpstr>Презентация PowerPoint</vt:lpstr>
      <vt:lpstr>Для обеспечения образовательного процесса по региональному компоненту в ДОУ широко мы используем предметно-пространственную развивающую среду.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39</cp:revision>
  <dcterms:created xsi:type="dcterms:W3CDTF">2020-10-07T16:12:22Z</dcterms:created>
  <dcterms:modified xsi:type="dcterms:W3CDTF">2020-10-08T19:38:57Z</dcterms:modified>
</cp:coreProperties>
</file>